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8"/>
  </p:notesMasterIdLst>
  <p:sldIdLst>
    <p:sldId id="256" r:id="rId2"/>
    <p:sldId id="258" r:id="rId3"/>
    <p:sldId id="275" r:id="rId4"/>
    <p:sldId id="259" r:id="rId5"/>
    <p:sldId id="260" r:id="rId6"/>
    <p:sldId id="273" r:id="rId7"/>
    <p:sldId id="274" r:id="rId8"/>
    <p:sldId id="261" r:id="rId9"/>
    <p:sldId id="262" r:id="rId10"/>
    <p:sldId id="263" r:id="rId11"/>
    <p:sldId id="271" r:id="rId12"/>
    <p:sldId id="272" r:id="rId13"/>
    <p:sldId id="265" r:id="rId14"/>
    <p:sldId id="268" r:id="rId15"/>
    <p:sldId id="276" r:id="rId16"/>
    <p:sldId id="270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>
        <p:scale>
          <a:sx n="66" d="100"/>
          <a:sy n="66" d="100"/>
        </p:scale>
        <p:origin x="672" y="-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73355-C618-4969-AD58-29708C3408BB}" type="datetimeFigureOut">
              <a:rPr lang="fr-FR" smtClean="0"/>
              <a:t>30/06/2020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1D445-7AB9-4247-AF01-01085A2824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766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1D445-7AB9-4247-AF01-01085A28240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7793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0AC2-34DE-4C6E-AC8D-90145647AF68}" type="datetime1">
              <a:rPr lang="fr-FR" smtClean="0"/>
              <a:t>30/06/2020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138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0D31-8D5B-4E06-B66E-8B1B63379C23}" type="datetime1">
              <a:rPr lang="fr-FR" smtClean="0"/>
              <a:t>30/06/2020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767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53C5A-0A20-4D26-976F-D92D7CD70701}" type="datetime1">
              <a:rPr lang="fr-FR" smtClean="0"/>
              <a:t>30/06/2020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198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624F8-EAD6-4A93-ACC7-732E2B397864}" type="datetime1">
              <a:rPr lang="fr-FR" smtClean="0"/>
              <a:t>30/06/2020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6006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1D305-140C-49DF-BB5E-45DF161AAECC}" type="datetime1">
              <a:rPr lang="fr-FR" smtClean="0"/>
              <a:t>30/06/2020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558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2F2F2-145F-4423-9AE5-B9EBC69B2F82}" type="datetime1">
              <a:rPr lang="fr-FR" smtClean="0"/>
              <a:t>30/06/2020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074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9A8C7-C102-4D57-8E93-284DD2331005}" type="datetime1">
              <a:rPr lang="fr-FR" smtClean="0"/>
              <a:t>30/06/2020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426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A0FA-B375-4CFE-ACFA-4224D51599B6}" type="datetime1">
              <a:rPr lang="fr-FR" smtClean="0"/>
              <a:t>30/06/2020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858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50FF-DD80-4BBF-95AB-B9A9F26D46F2}" type="datetime1">
              <a:rPr lang="fr-FR" smtClean="0"/>
              <a:t>30/06/2020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551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27A1-103B-4665-AC34-CF1F986C22AE}" type="datetime1">
              <a:rPr lang="fr-FR" smtClean="0"/>
              <a:t>30/06/2020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82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BFC7-B19E-41BE-B596-145962AEF06A}" type="datetime1">
              <a:rPr lang="fr-FR" smtClean="0"/>
              <a:t>30/06/2020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50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4749-61CF-4F83-86BF-2DB14317974E}" type="datetime1">
              <a:rPr lang="fr-FR" smtClean="0"/>
              <a:t>30/06/2020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38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5E77-59D8-40B5-9F29-5C869E334869}" type="datetime1">
              <a:rPr lang="fr-FR" smtClean="0"/>
              <a:t>30/06/2020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836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238F7-2D78-463A-95B6-F6DA1930E025}" type="datetime1">
              <a:rPr lang="fr-FR" smtClean="0"/>
              <a:t>30/06/2020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74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FC99-FF87-4525-96D2-772F9E241C7F}" type="datetime1">
              <a:rPr lang="fr-FR" smtClean="0"/>
              <a:t>30/06/2020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57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FFF38-DDF8-409D-9C17-6C4B3ED2FC7E}" type="datetime1">
              <a:rPr lang="fr-FR" smtClean="0"/>
              <a:t>30/06/2020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9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5D56-8163-41C0-A168-BF7DC510636C}" type="datetime1">
              <a:rPr lang="fr-FR" smtClean="0"/>
              <a:t>30/06/2020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526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3DEC64E-2588-4712-AD4C-1DAF7317504B}" type="datetime1">
              <a:rPr lang="fr-FR" smtClean="0"/>
              <a:t>30/06/2020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1E4069F-4B92-4C7E-B02F-EE3CB12D35A4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F10264E-A4C5-4EA1-AF96-1E7547C1B72C}"/>
              </a:ext>
            </a:extLst>
          </p:cNvPr>
          <p:cNvSpPr txBox="1"/>
          <p:nvPr userDrawn="1"/>
        </p:nvSpPr>
        <p:spPr>
          <a:xfrm>
            <a:off x="10524660" y="5935032"/>
            <a:ext cx="753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4807B43-E8D1-48DD-BE68-F7B8B7B1DC25}" type="slidenum">
              <a:rPr lang="en-US" sz="1100" smtClean="0"/>
              <a:t>‹N°›</a:t>
            </a:fld>
            <a:r>
              <a:rPr lang="en-US" sz="1100" dirty="0"/>
              <a:t> / 16</a:t>
            </a:r>
          </a:p>
        </p:txBody>
      </p:sp>
    </p:spTree>
    <p:extLst>
      <p:ext uri="{BB962C8B-B14F-4D97-AF65-F5344CB8AC3E}">
        <p14:creationId xmlns:p14="http://schemas.microsoft.com/office/powerpoint/2010/main" val="310997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50520" y="335280"/>
            <a:ext cx="11414760" cy="4480560"/>
          </a:xfrm>
        </p:spPr>
        <p:txBody>
          <a:bodyPr>
            <a:normAutofit/>
          </a:bodyPr>
          <a:lstStyle/>
          <a:p>
            <a:pPr algn="ctr"/>
            <a:r>
              <a:rPr lang="en-US" sz="6000" b="1" u="sng" dirty="0"/>
              <a:t>4th Year IoT Project</a:t>
            </a:r>
            <a:br>
              <a:rPr lang="en-US" sz="6000" b="1" u="sng" dirty="0"/>
            </a:br>
            <a:r>
              <a:rPr lang="en-US" sz="6000" b="1" u="sng" dirty="0"/>
              <a:t>Aquarium Monitoring System: HCFF</a:t>
            </a:r>
            <a:br>
              <a:rPr lang="en-US" sz="3200" dirty="0"/>
            </a:br>
            <a:endParaRPr lang="fr-FR" sz="3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5900" y="5379720"/>
            <a:ext cx="9144000" cy="637036"/>
          </a:xfrm>
        </p:spPr>
        <p:txBody>
          <a:bodyPr>
            <a:normAutofit/>
          </a:bodyPr>
          <a:lstStyle/>
          <a:p>
            <a:r>
              <a:rPr lang="fr-FR" sz="2400" i="1" dirty="0">
                <a:solidFill>
                  <a:srgbClr val="FF0000"/>
                </a:solidFill>
              </a:rPr>
              <a:t>Julien Rose, Achille Bayart, Nicolas Rigaudy</a:t>
            </a:r>
          </a:p>
        </p:txBody>
      </p:sp>
    </p:spTree>
    <p:extLst>
      <p:ext uri="{BB962C8B-B14F-4D97-AF65-F5344CB8AC3E}">
        <p14:creationId xmlns:p14="http://schemas.microsoft.com/office/powerpoint/2010/main" val="2815706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180891"/>
            <a:ext cx="10353762" cy="970450"/>
          </a:xfrm>
        </p:spPr>
        <p:txBody>
          <a:bodyPr>
            <a:normAutofit/>
          </a:bodyPr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Image Recognition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5" y="1151341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Boundary</a:t>
            </a:r>
            <a:r>
              <a:rPr lang="fr-FR" sz="2800" b="1" u="sng" dirty="0">
                <a:solidFill>
                  <a:srgbClr val="00B050"/>
                </a:solidFill>
              </a:rPr>
              <a:t> Boxes</a:t>
            </a:r>
          </a:p>
        </p:txBody>
      </p:sp>
      <p:pic>
        <p:nvPicPr>
          <p:cNvPr id="8" name="Image 7" descr="Une image contenant animal, récif, assis, afficher&#10;&#10;Description générée automatiquement">
            <a:extLst>
              <a:ext uri="{FF2B5EF4-FFF2-40B4-BE49-F238E27FC236}">
                <a16:creationId xmlns:a16="http://schemas.microsoft.com/office/drawing/2014/main" id="{AE50C662-F02E-4181-BBAD-C7979EC9D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47" y="1877075"/>
            <a:ext cx="6134956" cy="38295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C485D51-5EAB-4F80-A975-F17969FBF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340" y="2255451"/>
            <a:ext cx="2131926" cy="307283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7EB70D6-580F-4154-A4BA-D33166AA4564}"/>
              </a:ext>
            </a:extLst>
          </p:cNvPr>
          <p:cNvSpPr txBox="1"/>
          <p:nvPr/>
        </p:nvSpPr>
        <p:spPr>
          <a:xfrm>
            <a:off x="879939" y="5751160"/>
            <a:ext cx="710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OpenCv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of </a:t>
            </a:r>
            <a:r>
              <a:rPr lang="fr-FR" dirty="0" err="1"/>
              <a:t>boundary</a:t>
            </a:r>
            <a:r>
              <a:rPr lang="fr-FR" dirty="0"/>
              <a:t> boxes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216B528-46DE-43EB-AE8A-C0C6FDF3FF6E}"/>
              </a:ext>
            </a:extLst>
          </p:cNvPr>
          <p:cNvSpPr txBox="1"/>
          <p:nvPr/>
        </p:nvSpPr>
        <p:spPr>
          <a:xfrm>
            <a:off x="5830194" y="5353804"/>
            <a:ext cx="710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Counting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fish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2712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302349"/>
            <a:ext cx="10353762" cy="970450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Completed work - Android App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5" y="1272799"/>
            <a:ext cx="10353762" cy="4335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>
                <a:solidFill>
                  <a:srgbClr val="00B050"/>
                </a:solidFill>
                <a:latin typeface="Arial Narrow" panose="020B0606020202030204" pitchFamily="34" charset="0"/>
              </a:rPr>
              <a:t>Initial concept</a:t>
            </a:r>
            <a:r>
              <a:rPr lang="en-US" sz="2800" u="sng" dirty="0">
                <a:solidFill>
                  <a:srgbClr val="00B050"/>
                </a:solidFill>
              </a:rPr>
              <a:t>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8" r="16223" b="4003"/>
          <a:stretch/>
        </p:blipFill>
        <p:spPr>
          <a:xfrm>
            <a:off x="913795" y="1958400"/>
            <a:ext cx="2392113" cy="42858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ZoneTexte 4"/>
          <p:cNvSpPr txBox="1"/>
          <p:nvPr/>
        </p:nvSpPr>
        <p:spPr>
          <a:xfrm>
            <a:off x="3889595" y="2148081"/>
            <a:ext cx="39784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Meets the needs:</a:t>
            </a:r>
          </a:p>
          <a:p>
            <a:endParaRPr lang="en-US" dirty="0"/>
          </a:p>
          <a:p>
            <a:r>
              <a:rPr lang="en-US" b="1" dirty="0"/>
              <a:t>FP1</a:t>
            </a:r>
            <a:r>
              <a:rPr lang="en-US" dirty="0"/>
              <a:t> : Check the visual information of health of the fish.</a:t>
            </a:r>
          </a:p>
          <a:p>
            <a:endParaRPr lang="en-US" dirty="0"/>
          </a:p>
          <a:p>
            <a:r>
              <a:rPr lang="en-US" b="1" dirty="0"/>
              <a:t>FP2</a:t>
            </a:r>
            <a:r>
              <a:rPr lang="en-US" dirty="0"/>
              <a:t> : Show the information of the aquarium for the viewer.</a:t>
            </a:r>
          </a:p>
          <a:p>
            <a:endParaRPr lang="en-US" dirty="0"/>
          </a:p>
          <a:p>
            <a:r>
              <a:rPr lang="en-US" b="1" dirty="0"/>
              <a:t>FC1</a:t>
            </a:r>
            <a:r>
              <a:rPr lang="en-US" dirty="0"/>
              <a:t>: Monitor the level of water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451724" y="2413337"/>
            <a:ext cx="2622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Should be: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Entertaining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Intuitive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smart interface</a:t>
            </a:r>
          </a:p>
        </p:txBody>
      </p:sp>
    </p:spTree>
    <p:extLst>
      <p:ext uri="{BB962C8B-B14F-4D97-AF65-F5344CB8AC3E}">
        <p14:creationId xmlns:p14="http://schemas.microsoft.com/office/powerpoint/2010/main" val="1440595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200575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Android App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6" y="1732449"/>
            <a:ext cx="3741332" cy="4058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  <a:latin typeface="Arial Narrow" panose="020B0606020202030204" pitchFamily="34" charset="0"/>
              </a:rPr>
              <a:t>Figma</a:t>
            </a:r>
            <a:r>
              <a:rPr lang="fr-FR" sz="2800" b="1" u="sng" dirty="0">
                <a:solidFill>
                  <a:srgbClr val="00B050"/>
                </a:solidFill>
                <a:latin typeface="Arial Narrow" panose="020B0606020202030204" pitchFamily="34" charset="0"/>
              </a:rPr>
              <a:t> :</a:t>
            </a: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indent="-342900"/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Prototype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our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ideas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.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indent="-342900"/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Simplify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the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steps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between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drawing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and code.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indent="-342900"/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Get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sample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code to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understand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how to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create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interface.</a:t>
            </a: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57" y="1580050"/>
            <a:ext cx="2374837" cy="4456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8" name="Connecteur droit avec flèche 7"/>
          <p:cNvCxnSpPr>
            <a:stCxn id="9" idx="1"/>
          </p:cNvCxnSpPr>
          <p:nvPr/>
        </p:nvCxnSpPr>
        <p:spPr>
          <a:xfrm flipH="1">
            <a:off x="6776720" y="1963505"/>
            <a:ext cx="2052320" cy="1013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 : coins arrondis 8"/>
          <p:cNvSpPr/>
          <p:nvPr/>
        </p:nvSpPr>
        <p:spPr>
          <a:xfrm>
            <a:off x="8829040" y="1732449"/>
            <a:ext cx="2834640" cy="462111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Entertainment section</a:t>
            </a:r>
          </a:p>
        </p:txBody>
      </p:sp>
      <p:sp>
        <p:nvSpPr>
          <p:cNvPr id="12" name="Rectangle : coins arrondis 11"/>
          <p:cNvSpPr/>
          <p:nvPr/>
        </p:nvSpPr>
        <p:spPr>
          <a:xfrm>
            <a:off x="8829040" y="4175929"/>
            <a:ext cx="2834640" cy="629751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Main information of the Aquarium</a:t>
            </a:r>
          </a:p>
        </p:txBody>
      </p:sp>
      <p:cxnSp>
        <p:nvCxnSpPr>
          <p:cNvPr id="13" name="Connecteur droit avec flèche 12"/>
          <p:cNvCxnSpPr>
            <a:stCxn id="12" idx="1"/>
          </p:cNvCxnSpPr>
          <p:nvPr/>
        </p:nvCxnSpPr>
        <p:spPr>
          <a:xfrm flipH="1">
            <a:off x="6776720" y="4490805"/>
            <a:ext cx="2052320" cy="314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10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Android App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7048" y="1362718"/>
            <a:ext cx="2701359" cy="4531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800" b="1" u="sng" dirty="0">
                <a:solidFill>
                  <a:srgbClr val="00B050"/>
                </a:solidFill>
              </a:rPr>
              <a:t>Android Studio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839" y="560910"/>
            <a:ext cx="1416187" cy="26575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Rectangle : coins arrondis 6"/>
          <p:cNvSpPr/>
          <p:nvPr/>
        </p:nvSpPr>
        <p:spPr>
          <a:xfrm>
            <a:off x="707229" y="2018534"/>
            <a:ext cx="4433064" cy="4504706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t="5477" r="5447"/>
          <a:stretch/>
        </p:blipFill>
        <p:spPr bwMode="auto">
          <a:xfrm>
            <a:off x="1675666" y="3197452"/>
            <a:ext cx="2496185" cy="822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26" y="4839464"/>
            <a:ext cx="4433067" cy="76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2096409" y="2172656"/>
            <a:ext cx="1654702" cy="4531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fr-FR" dirty="0">
                <a:solidFill>
                  <a:schemeClr val="tx1"/>
                </a:solidFill>
              </a:rPr>
              <a:t>CARD VIEW</a:t>
            </a:r>
          </a:p>
        </p:txBody>
      </p:sp>
      <p:sp>
        <p:nvSpPr>
          <p:cNvPr id="13" name="Rectangle : coins arrondis 12"/>
          <p:cNvSpPr/>
          <p:nvPr/>
        </p:nvSpPr>
        <p:spPr>
          <a:xfrm>
            <a:off x="5560349" y="2018534"/>
            <a:ext cx="4409430" cy="4504706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6608638" y="2172656"/>
            <a:ext cx="2312849" cy="5816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fr-FR" dirty="0">
                <a:solidFill>
                  <a:schemeClr val="tx1"/>
                </a:solidFill>
              </a:rPr>
              <a:t>CONNECTIVITY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345" y="3919907"/>
            <a:ext cx="4409433" cy="70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43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58840"/>
            <a:ext cx="12191999" cy="970450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Project perspective</a:t>
            </a:r>
            <a:endParaRPr lang="fr-FR" b="1" u="sng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8470" y="1284385"/>
            <a:ext cx="10353762" cy="5657876"/>
          </a:xfrm>
        </p:spPr>
        <p:txBody>
          <a:bodyPr/>
          <a:lstStyle/>
          <a:p>
            <a:pPr marL="3690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Planned</a:t>
            </a:r>
            <a:r>
              <a:rPr lang="fr-FR" sz="2800" b="1" u="sng" dirty="0">
                <a:solidFill>
                  <a:srgbClr val="00B050"/>
                </a:solidFill>
              </a:rPr>
              <a:t> additions</a:t>
            </a: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36900" indent="0">
              <a:buNone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6388" t="10250" r="3633" b="5452"/>
          <a:stretch/>
        </p:blipFill>
        <p:spPr>
          <a:xfrm>
            <a:off x="3713408" y="2428792"/>
            <a:ext cx="4765184" cy="26015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702759" y="5030325"/>
            <a:ext cx="476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Planned</a:t>
            </a:r>
            <a:r>
              <a:rPr lang="fr-FR" dirty="0"/>
              <a:t> class architecture for </a:t>
            </a:r>
            <a:r>
              <a:rPr lang="en-US" dirty="0"/>
              <a:t>sensors</a:t>
            </a:r>
          </a:p>
        </p:txBody>
      </p:sp>
    </p:spTree>
    <p:extLst>
      <p:ext uri="{BB962C8B-B14F-4D97-AF65-F5344CB8AC3E}">
        <p14:creationId xmlns:p14="http://schemas.microsoft.com/office/powerpoint/2010/main" val="498986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58840"/>
            <a:ext cx="12191999" cy="970450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Project perspective</a:t>
            </a:r>
            <a:endParaRPr lang="fr-FR" b="1" u="sng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9119" y="1041284"/>
            <a:ext cx="10353762" cy="5657876"/>
          </a:xfrm>
        </p:spPr>
        <p:txBody>
          <a:bodyPr/>
          <a:lstStyle/>
          <a:p>
            <a:pPr marL="36900" indent="0">
              <a:buNone/>
            </a:pPr>
            <a:r>
              <a:rPr lang="fr-FR" sz="2800" b="1" u="sng" dirty="0">
                <a:solidFill>
                  <a:srgbClr val="00B050"/>
                </a:solidFill>
              </a:rPr>
              <a:t>Challenges</a:t>
            </a:r>
          </a:p>
          <a:p>
            <a:pPr marL="36900" indent="0">
              <a:buNone/>
            </a:pPr>
            <a:endParaRPr lang="fr-FR" u="sng" dirty="0">
              <a:solidFill>
                <a:srgbClr val="00B050"/>
              </a:solidFill>
            </a:endParaRPr>
          </a:p>
          <a:p>
            <a:pPr marL="36900" indent="0">
              <a:buNone/>
            </a:pPr>
            <a:endParaRPr lang="fr-FR" dirty="0">
              <a:solidFill>
                <a:srgbClr val="00B050"/>
              </a:solidFill>
              <a:effectLst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3D0B995-1612-4F41-9128-4176AF9BEBCB}"/>
              </a:ext>
            </a:extLst>
          </p:cNvPr>
          <p:cNvSpPr txBox="1">
            <a:spLocks/>
          </p:cNvSpPr>
          <p:nvPr/>
        </p:nvSpPr>
        <p:spPr>
          <a:xfrm>
            <a:off x="919119" y="2011734"/>
            <a:ext cx="4633353" cy="50596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Connecting all the elements of the project together</a:t>
            </a:r>
          </a:p>
          <a:p>
            <a:endParaRPr lang="en-US" dirty="0"/>
          </a:p>
          <a:p>
            <a:r>
              <a:rPr lang="en-US" dirty="0"/>
              <a:t>Knowing our limits in term of project scope</a:t>
            </a:r>
          </a:p>
          <a:p>
            <a:endParaRPr lang="en-US" dirty="0"/>
          </a:p>
          <a:p>
            <a:r>
              <a:rPr lang="en-US" dirty="0"/>
              <a:t>Coronavirus and working apart from each other</a:t>
            </a:r>
          </a:p>
          <a:p>
            <a:endParaRPr lang="en-US" dirty="0"/>
          </a:p>
        </p:txBody>
      </p:sp>
      <p:pic>
        <p:nvPicPr>
          <p:cNvPr id="8" name="Image 7" descr="Une image contenant texte, signe, dessin&#10;&#10;Description générée automatiquement">
            <a:extLst>
              <a:ext uri="{FF2B5EF4-FFF2-40B4-BE49-F238E27FC236}">
                <a16:creationId xmlns:a16="http://schemas.microsoft.com/office/drawing/2014/main" id="{2FD48910-F3FB-48AB-B92A-73AAAA95D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172" y="2175131"/>
            <a:ext cx="6183086" cy="250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21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182880"/>
            <a:ext cx="10353762" cy="970450"/>
          </a:xfrm>
        </p:spPr>
        <p:txBody>
          <a:bodyPr/>
          <a:lstStyle/>
          <a:p>
            <a:r>
              <a:rPr lang="en-US" dirty="0"/>
              <a:t>Thanks</a:t>
            </a:r>
            <a:r>
              <a:rPr lang="fr-FR" dirty="0"/>
              <a:t> for </a:t>
            </a:r>
            <a:r>
              <a:rPr lang="en-US" dirty="0"/>
              <a:t>listening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23597" y="5623560"/>
            <a:ext cx="10734157" cy="838201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lang="en-US" sz="4000" dirty="0"/>
              <a:t>And see you in September!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75" y="1492970"/>
            <a:ext cx="60960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6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7720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Introduction and context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65720" y="1199918"/>
            <a:ext cx="4373880" cy="5059679"/>
          </a:xfrm>
        </p:spPr>
        <p:txBody>
          <a:bodyPr/>
          <a:lstStyle/>
          <a:p>
            <a:r>
              <a:rPr lang="en-US" dirty="0"/>
              <a:t>Aim of the project</a:t>
            </a:r>
          </a:p>
          <a:p>
            <a:pPr lvl="1"/>
            <a:r>
              <a:rPr lang="en-US" sz="2000" dirty="0"/>
              <a:t>User: professionals or individuals</a:t>
            </a:r>
          </a:p>
          <a:p>
            <a:pPr lvl="1"/>
            <a:r>
              <a:rPr lang="en-US" sz="2000" dirty="0"/>
              <a:t>Camera</a:t>
            </a:r>
          </a:p>
          <a:p>
            <a:pPr lvl="1"/>
            <a:r>
              <a:rPr lang="en-US" sz="2000" dirty="0"/>
              <a:t>Sensors</a:t>
            </a:r>
          </a:p>
          <a:p>
            <a:pPr lvl="1"/>
            <a:r>
              <a:rPr lang="en-US" sz="2000" dirty="0"/>
              <a:t>Health monitoring</a:t>
            </a:r>
          </a:p>
          <a:p>
            <a:endParaRPr lang="en-US" dirty="0"/>
          </a:p>
          <a:p>
            <a:r>
              <a:rPr lang="en-US" dirty="0"/>
              <a:t>Test subject: seawater aquarium with 6 fish species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918"/>
            <a:ext cx="7456769" cy="505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23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7720"/>
          </a:xfrm>
        </p:spPr>
        <p:txBody>
          <a:bodyPr>
            <a:normAutofit/>
          </a:bodyPr>
          <a:lstStyle/>
          <a:p>
            <a:pPr algn="ctr"/>
            <a:r>
              <a:rPr lang="fr-FR" b="1" u="sng" dirty="0">
                <a:solidFill>
                  <a:schemeClr val="tx1"/>
                </a:solidFill>
              </a:rPr>
              <a:t>Introduction and </a:t>
            </a:r>
            <a:r>
              <a:rPr lang="fr-FR" b="1" u="sng" dirty="0" err="1">
                <a:solidFill>
                  <a:schemeClr val="tx1"/>
                </a:solidFill>
              </a:rPr>
              <a:t>context</a:t>
            </a:r>
            <a:endParaRPr lang="fr-FR" b="1" u="sng" dirty="0">
              <a:solidFill>
                <a:schemeClr val="tx1"/>
              </a:solidFill>
            </a:endParaRP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310200"/>
              </p:ext>
            </p:extLst>
          </p:nvPr>
        </p:nvGraphicFramePr>
        <p:xfrm>
          <a:off x="0" y="3641516"/>
          <a:ext cx="9296400" cy="316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897">
                  <a:extLst>
                    <a:ext uri="{9D8B030D-6E8A-4147-A177-3AD203B41FA5}">
                      <a16:colId xmlns:a16="http://schemas.microsoft.com/office/drawing/2014/main" val="2630061404"/>
                    </a:ext>
                  </a:extLst>
                </a:gridCol>
                <a:gridCol w="8373503">
                  <a:extLst>
                    <a:ext uri="{9D8B030D-6E8A-4147-A177-3AD203B41FA5}">
                      <a16:colId xmlns:a16="http://schemas.microsoft.com/office/drawing/2014/main" val="1595249293"/>
                    </a:ext>
                  </a:extLst>
                </a:gridCol>
              </a:tblGrid>
              <a:tr h="36978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Fonctions</a:t>
                      </a:r>
                      <a:r>
                        <a:rPr lang="fr-FR" baseline="0" dirty="0"/>
                        <a:t> de services principales et de contraintes de l’aquarium ou bassin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591651"/>
                  </a:ext>
                </a:extLst>
              </a:tr>
              <a:tr h="336706">
                <a:tc>
                  <a:txBody>
                    <a:bodyPr/>
                    <a:lstStyle/>
                    <a:p>
                      <a:r>
                        <a:rPr lang="fr-FR" dirty="0"/>
                        <a:t>FP1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Check the </a:t>
                      </a:r>
                      <a:r>
                        <a:rPr lang="fr-FR" dirty="0" err="1"/>
                        <a:t>visual</a:t>
                      </a:r>
                      <a:r>
                        <a:rPr lang="fr-FR" dirty="0"/>
                        <a:t> information of the </a:t>
                      </a:r>
                      <a:r>
                        <a:rPr lang="fr-FR" dirty="0" err="1"/>
                        <a:t>fish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health</a:t>
                      </a:r>
                      <a:r>
                        <a:rPr lang="fr-F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233010"/>
                  </a:ext>
                </a:extLst>
              </a:tr>
              <a:tr h="369781">
                <a:tc>
                  <a:txBody>
                    <a:bodyPr/>
                    <a:lstStyle/>
                    <a:p>
                      <a:r>
                        <a:rPr lang="fr-FR" dirty="0"/>
                        <a:t>FP2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Show the information of the aquarium to the user.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15807"/>
                  </a:ext>
                </a:extLst>
              </a:tr>
              <a:tr h="336706">
                <a:tc>
                  <a:txBody>
                    <a:bodyPr/>
                    <a:lstStyle/>
                    <a:p>
                      <a:r>
                        <a:rPr lang="fr-FR" dirty="0"/>
                        <a:t>FC1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Monitor the water </a:t>
                      </a:r>
                      <a:r>
                        <a:rPr lang="fr-FR" dirty="0" err="1"/>
                        <a:t>level</a:t>
                      </a:r>
                      <a:r>
                        <a:rPr lang="fr-FR" dirty="0"/>
                        <a:t>.</a:t>
                      </a:r>
                      <a:endParaRPr lang="fr-FR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816107"/>
                  </a:ext>
                </a:extLst>
              </a:tr>
              <a:tr h="589236">
                <a:tc>
                  <a:txBody>
                    <a:bodyPr/>
                    <a:lstStyle/>
                    <a:p>
                      <a:r>
                        <a:rPr lang="fr-FR" dirty="0"/>
                        <a:t>FC2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Respect</a:t>
                      </a:r>
                      <a:r>
                        <a:rPr lang="fr-FR" baseline="0" dirty="0"/>
                        <a:t> the </a:t>
                      </a:r>
                      <a:r>
                        <a:rPr lang="fr-FR" baseline="0" dirty="0" err="1"/>
                        <a:t>aquatic</a:t>
                      </a:r>
                      <a:r>
                        <a:rPr lang="fr-FR" baseline="0" dirty="0"/>
                        <a:t> tank and user data </a:t>
                      </a:r>
                      <a:r>
                        <a:rPr lang="fr-FR" baseline="0" dirty="0" err="1"/>
                        <a:t>norms</a:t>
                      </a:r>
                      <a:r>
                        <a:rPr lang="fr-FR" baseline="0" dirty="0"/>
                        <a:t>.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066208"/>
                  </a:ext>
                </a:extLst>
              </a:tr>
              <a:tr h="336706">
                <a:tc>
                  <a:txBody>
                    <a:bodyPr/>
                    <a:lstStyle/>
                    <a:p>
                      <a:r>
                        <a:rPr lang="fr-FR" dirty="0"/>
                        <a:t>FC5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Use</a:t>
                      </a:r>
                      <a:r>
                        <a:rPr lang="fr-FR" baseline="0" dirty="0"/>
                        <a:t> the </a:t>
                      </a:r>
                      <a:r>
                        <a:rPr lang="fr-FR" baseline="0" dirty="0" err="1"/>
                        <a:t>available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energy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380562"/>
                  </a:ext>
                </a:extLst>
              </a:tr>
              <a:tr h="369781">
                <a:tc>
                  <a:txBody>
                    <a:bodyPr/>
                    <a:lstStyle/>
                    <a:p>
                      <a:r>
                        <a:rPr lang="fr-FR" dirty="0"/>
                        <a:t>FC3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adjust the water temperature around a reference value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939850"/>
                  </a:ext>
                </a:extLst>
              </a:tr>
              <a:tr h="369781">
                <a:tc>
                  <a:txBody>
                    <a:bodyPr/>
                    <a:lstStyle/>
                    <a:p>
                      <a:r>
                        <a:rPr lang="fr-FR" dirty="0"/>
                        <a:t>FC4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adjust the lighting in</a:t>
                      </a:r>
                      <a:r>
                        <a:rPr lang="en-US" baseline="0" dirty="0"/>
                        <a:t> function of</a:t>
                      </a:r>
                      <a:r>
                        <a:rPr lang="en-US" dirty="0"/>
                        <a:t> the outside brightness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75901"/>
                  </a:ext>
                </a:extLst>
              </a:tr>
            </a:tbl>
          </a:graphicData>
        </a:graphic>
      </p:graphicFrame>
      <p:sp>
        <p:nvSpPr>
          <p:cNvPr id="8" name="Ellipse 7"/>
          <p:cNvSpPr/>
          <p:nvPr/>
        </p:nvSpPr>
        <p:spPr>
          <a:xfrm>
            <a:off x="4672361" y="1326995"/>
            <a:ext cx="3088888" cy="1438507"/>
          </a:xfrm>
          <a:prstGeom prst="ellipse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Aquarium or Tank</a:t>
            </a:r>
          </a:p>
        </p:txBody>
      </p:sp>
      <p:sp>
        <p:nvSpPr>
          <p:cNvPr id="9" name="Ellipse 8"/>
          <p:cNvSpPr/>
          <p:nvPr/>
        </p:nvSpPr>
        <p:spPr>
          <a:xfrm>
            <a:off x="6714894" y="677834"/>
            <a:ext cx="1672682" cy="73598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</a:t>
            </a:r>
          </a:p>
        </p:txBody>
      </p:sp>
      <p:sp>
        <p:nvSpPr>
          <p:cNvPr id="10" name="Ellipse 9"/>
          <p:cNvSpPr/>
          <p:nvPr/>
        </p:nvSpPr>
        <p:spPr>
          <a:xfrm>
            <a:off x="8170563" y="1110509"/>
            <a:ext cx="1672682" cy="73598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Fish</a:t>
            </a:r>
          </a:p>
        </p:txBody>
      </p:sp>
      <p:sp>
        <p:nvSpPr>
          <p:cNvPr id="11" name="Ellipse 10"/>
          <p:cNvSpPr/>
          <p:nvPr/>
        </p:nvSpPr>
        <p:spPr>
          <a:xfrm>
            <a:off x="8725079" y="1942642"/>
            <a:ext cx="1672682" cy="73598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</a:t>
            </a:r>
          </a:p>
        </p:txBody>
      </p:sp>
      <p:sp>
        <p:nvSpPr>
          <p:cNvPr id="12" name="Ellipse 11"/>
          <p:cNvSpPr/>
          <p:nvPr/>
        </p:nvSpPr>
        <p:spPr>
          <a:xfrm>
            <a:off x="7397866" y="2711787"/>
            <a:ext cx="2073018" cy="735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Temperature</a:t>
            </a:r>
            <a:endParaRPr lang="fr-FR" dirty="0"/>
          </a:p>
        </p:txBody>
      </p:sp>
      <p:sp>
        <p:nvSpPr>
          <p:cNvPr id="13" name="Ellipse 12"/>
          <p:cNvSpPr/>
          <p:nvPr/>
        </p:nvSpPr>
        <p:spPr>
          <a:xfrm>
            <a:off x="5449229" y="2839208"/>
            <a:ext cx="1672682" cy="735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Lights</a:t>
            </a:r>
          </a:p>
        </p:txBody>
      </p:sp>
      <p:sp>
        <p:nvSpPr>
          <p:cNvPr id="14" name="Ellipse 13"/>
          <p:cNvSpPr/>
          <p:nvPr/>
        </p:nvSpPr>
        <p:spPr>
          <a:xfrm>
            <a:off x="3475485" y="2723575"/>
            <a:ext cx="1672682" cy="735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Energy</a:t>
            </a:r>
          </a:p>
        </p:txBody>
      </p:sp>
      <p:sp>
        <p:nvSpPr>
          <p:cNvPr id="15" name="Ellipse 14"/>
          <p:cNvSpPr/>
          <p:nvPr/>
        </p:nvSpPr>
        <p:spPr>
          <a:xfrm>
            <a:off x="2326553" y="2030426"/>
            <a:ext cx="1672682" cy="73598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17" name="Ellipse 16"/>
          <p:cNvSpPr/>
          <p:nvPr/>
        </p:nvSpPr>
        <p:spPr>
          <a:xfrm>
            <a:off x="2243137" y="1154412"/>
            <a:ext cx="1672682" cy="735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Norms</a:t>
            </a:r>
            <a:endParaRPr lang="fr-FR" dirty="0"/>
          </a:p>
        </p:txBody>
      </p:sp>
      <p:sp>
        <p:nvSpPr>
          <p:cNvPr id="18" name="Ellipse 17"/>
          <p:cNvSpPr/>
          <p:nvPr/>
        </p:nvSpPr>
        <p:spPr>
          <a:xfrm>
            <a:off x="3776547" y="725804"/>
            <a:ext cx="1672682" cy="735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Water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20" name="Forme libre : forme 19"/>
          <p:cNvSpPr/>
          <p:nvPr/>
        </p:nvSpPr>
        <p:spPr>
          <a:xfrm>
            <a:off x="3992137" y="1835773"/>
            <a:ext cx="4732942" cy="539437"/>
          </a:xfrm>
          <a:custGeom>
            <a:avLst/>
            <a:gdLst>
              <a:gd name="connsiteX0" fmla="*/ 0 w 2676292"/>
              <a:gd name="connsiteY0" fmla="*/ 1237786 h 1237786"/>
              <a:gd name="connsiteX1" fmla="*/ 1873404 w 2676292"/>
              <a:gd name="connsiteY1" fmla="*/ 602166 h 1237786"/>
              <a:gd name="connsiteX2" fmla="*/ 2676292 w 2676292"/>
              <a:gd name="connsiteY2" fmla="*/ 0 h 1237786"/>
              <a:gd name="connsiteX3" fmla="*/ 2676292 w 2676292"/>
              <a:gd name="connsiteY3" fmla="*/ 0 h 123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292" h="1237786">
                <a:moveTo>
                  <a:pt x="0" y="1237786"/>
                </a:moveTo>
                <a:cubicBezTo>
                  <a:pt x="713677" y="1023125"/>
                  <a:pt x="1427355" y="808464"/>
                  <a:pt x="1873404" y="602166"/>
                </a:cubicBezTo>
                <a:cubicBezTo>
                  <a:pt x="2319453" y="395868"/>
                  <a:pt x="2676292" y="0"/>
                  <a:pt x="2676292" y="0"/>
                </a:cubicBezTo>
                <a:lnTo>
                  <a:pt x="2676292" y="0"/>
                </a:lnTo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orme libre : forme 20"/>
          <p:cNvSpPr/>
          <p:nvPr/>
        </p:nvSpPr>
        <p:spPr>
          <a:xfrm>
            <a:off x="7605132" y="1459006"/>
            <a:ext cx="1126273" cy="938505"/>
          </a:xfrm>
          <a:custGeom>
            <a:avLst/>
            <a:gdLst>
              <a:gd name="connsiteX0" fmla="*/ 1955305 w 1955305"/>
              <a:gd name="connsiteY0" fmla="*/ 1128592 h 1128592"/>
              <a:gd name="connsiteX1" fmla="*/ 494495 w 1955305"/>
              <a:gd name="connsiteY1" fmla="*/ 571031 h 1128592"/>
              <a:gd name="connsiteX2" fmla="*/ 37295 w 1955305"/>
              <a:gd name="connsiteY2" fmla="*/ 46924 h 1128592"/>
              <a:gd name="connsiteX3" fmla="*/ 59598 w 1955305"/>
              <a:gd name="connsiteY3" fmla="*/ 58075 h 112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305" h="1128592">
                <a:moveTo>
                  <a:pt x="1955305" y="1128592"/>
                </a:moveTo>
                <a:cubicBezTo>
                  <a:pt x="1384734" y="939950"/>
                  <a:pt x="814163" y="751309"/>
                  <a:pt x="494495" y="571031"/>
                </a:cubicBezTo>
                <a:cubicBezTo>
                  <a:pt x="174827" y="390753"/>
                  <a:pt x="109778" y="132417"/>
                  <a:pt x="37295" y="46924"/>
                </a:cubicBezTo>
                <a:cubicBezTo>
                  <a:pt x="-35188" y="-38569"/>
                  <a:pt x="12205" y="9753"/>
                  <a:pt x="59598" y="58075"/>
                </a:cubicBezTo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22"/>
          <p:cNvCxnSpPr>
            <a:stCxn id="17" idx="6"/>
          </p:cNvCxnSpPr>
          <p:nvPr/>
        </p:nvCxnSpPr>
        <p:spPr>
          <a:xfrm>
            <a:off x="3915819" y="1522403"/>
            <a:ext cx="839958" cy="286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8" idx="5"/>
            <a:endCxn id="18" idx="5"/>
          </p:cNvCxnSpPr>
          <p:nvPr/>
        </p:nvCxnSpPr>
        <p:spPr>
          <a:xfrm>
            <a:off x="5204270" y="135400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8" idx="4"/>
          </p:cNvCxnSpPr>
          <p:nvPr/>
        </p:nvCxnSpPr>
        <p:spPr>
          <a:xfrm>
            <a:off x="4612888" y="1461785"/>
            <a:ext cx="357909" cy="19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20" idx="0"/>
          </p:cNvCxnSpPr>
          <p:nvPr/>
        </p:nvCxnSpPr>
        <p:spPr>
          <a:xfrm flipV="1">
            <a:off x="3992137" y="2336894"/>
            <a:ext cx="763640" cy="38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7"/>
          </p:cNvCxnSpPr>
          <p:nvPr/>
        </p:nvCxnSpPr>
        <p:spPr>
          <a:xfrm flipV="1">
            <a:off x="4903208" y="2688580"/>
            <a:ext cx="546021" cy="14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3" idx="0"/>
          </p:cNvCxnSpPr>
          <p:nvPr/>
        </p:nvCxnSpPr>
        <p:spPr>
          <a:xfrm flipV="1">
            <a:off x="6285570" y="2749198"/>
            <a:ext cx="3617" cy="90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2" idx="1"/>
            <a:endCxn id="8" idx="5"/>
          </p:cNvCxnSpPr>
          <p:nvPr/>
        </p:nvCxnSpPr>
        <p:spPr>
          <a:xfrm flipH="1" flipV="1">
            <a:off x="7308892" y="2554838"/>
            <a:ext cx="392560" cy="264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1" idx="2"/>
          </p:cNvCxnSpPr>
          <p:nvPr/>
        </p:nvCxnSpPr>
        <p:spPr>
          <a:xfrm flipH="1" flipV="1">
            <a:off x="7761249" y="2269166"/>
            <a:ext cx="963830" cy="4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0" idx="2"/>
          </p:cNvCxnSpPr>
          <p:nvPr/>
        </p:nvCxnSpPr>
        <p:spPr>
          <a:xfrm flipH="1">
            <a:off x="7701452" y="1478500"/>
            <a:ext cx="469111" cy="30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9" idx="3"/>
          </p:cNvCxnSpPr>
          <p:nvPr/>
        </p:nvCxnSpPr>
        <p:spPr>
          <a:xfrm flipH="1">
            <a:off x="6854166" y="1306033"/>
            <a:ext cx="105687" cy="113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215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296979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9119" y="1636761"/>
            <a:ext cx="2330003" cy="604636"/>
          </a:xfrm>
        </p:spPr>
        <p:txBody>
          <a:bodyPr/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Raspberry</a:t>
            </a:r>
            <a:r>
              <a:rPr lang="fr-FR" sz="2800" b="1" u="sng" dirty="0">
                <a:solidFill>
                  <a:srgbClr val="00B050"/>
                </a:solidFill>
              </a:rPr>
              <a:t> Pi 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04" y="2814507"/>
            <a:ext cx="3710379" cy="240673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361652" y="5036573"/>
            <a:ext cx="268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Raspberry</a:t>
            </a:r>
            <a:r>
              <a:rPr lang="fr-FR" dirty="0"/>
              <a:t> Pi 4 model B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12607" t="16337" r="13777" b="13428"/>
          <a:stretch/>
        </p:blipFill>
        <p:spPr>
          <a:xfrm>
            <a:off x="6615219" y="2241397"/>
            <a:ext cx="2883384" cy="366797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615219" y="5909373"/>
            <a:ext cx="288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Camera module B01</a:t>
            </a:r>
          </a:p>
        </p:txBody>
      </p:sp>
    </p:spTree>
    <p:extLst>
      <p:ext uri="{BB962C8B-B14F-4D97-AF65-F5344CB8AC3E}">
        <p14:creationId xmlns:p14="http://schemas.microsoft.com/office/powerpoint/2010/main" val="379640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9411" y="0"/>
            <a:ext cx="10515600" cy="1325563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09411" y="1325563"/>
            <a:ext cx="2177135" cy="559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Temperature</a:t>
            </a:r>
            <a:endParaRPr lang="fr-FR" sz="2800" b="1" u="sng" dirty="0">
              <a:solidFill>
                <a:srgbClr val="00B05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37" y="2957147"/>
            <a:ext cx="2710012" cy="188076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64337" y="4837913"/>
            <a:ext cx="271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DS18B20 </a:t>
            </a:r>
            <a:r>
              <a:rPr lang="fr-FR" dirty="0" err="1"/>
              <a:t>sensor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52" y="1122317"/>
            <a:ext cx="7090893" cy="480029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662152" y="5948258"/>
            <a:ext cx="709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Prototype </a:t>
            </a:r>
            <a:r>
              <a:rPr lang="fr-FR" dirty="0" err="1"/>
              <a:t>board</a:t>
            </a:r>
            <a:r>
              <a:rPr lang="fr-FR" dirty="0"/>
              <a:t> </a:t>
            </a:r>
            <a:r>
              <a:rPr lang="fr-FR" dirty="0" err="1"/>
              <a:t>wiring</a:t>
            </a:r>
            <a:r>
              <a:rPr lang="fr-FR" dirty="0"/>
              <a:t> </a:t>
            </a:r>
            <a:r>
              <a:rPr lang="fr-FR" dirty="0" err="1"/>
              <a:t>diagram</a:t>
            </a:r>
            <a:r>
              <a:rPr lang="fr-FR" dirty="0"/>
              <a:t> (made on </a:t>
            </a:r>
            <a:r>
              <a:rPr lang="fr-FR" dirty="0" err="1"/>
              <a:t>Fritzing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852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0916" y="0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514550" y="749590"/>
            <a:ext cx="2177135" cy="559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Temperature</a:t>
            </a:r>
            <a:endParaRPr lang="fr-FR" sz="2800" b="1" u="sng" dirty="0">
              <a:solidFill>
                <a:srgbClr val="00B05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6" y="1309580"/>
            <a:ext cx="6271497" cy="425409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13812" t="15854" r="2447"/>
          <a:stretch/>
        </p:blipFill>
        <p:spPr>
          <a:xfrm>
            <a:off x="7186411" y="970450"/>
            <a:ext cx="3862205" cy="517460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742169" y="6299518"/>
            <a:ext cx="667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Full </a:t>
            </a:r>
            <a:r>
              <a:rPr lang="fr-FR" dirty="0" err="1"/>
              <a:t>testing</a:t>
            </a:r>
            <a:r>
              <a:rPr lang="fr-FR" dirty="0"/>
              <a:t> setup of the system</a:t>
            </a:r>
          </a:p>
        </p:txBody>
      </p:sp>
    </p:spTree>
    <p:extLst>
      <p:ext uri="{BB962C8B-B14F-4D97-AF65-F5344CB8AC3E}">
        <p14:creationId xmlns:p14="http://schemas.microsoft.com/office/powerpoint/2010/main" val="83078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0916" y="0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514550" y="749590"/>
            <a:ext cx="2177135" cy="559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Temperature</a:t>
            </a:r>
            <a:endParaRPr lang="fr-FR" sz="2800" b="1" u="sng" dirty="0">
              <a:solidFill>
                <a:srgbClr val="00B05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339" y="1309580"/>
            <a:ext cx="8448916" cy="494955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853339" y="6259132"/>
            <a:ext cx="844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Python code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saves</a:t>
            </a:r>
            <a:r>
              <a:rPr lang="fr-FR" dirty="0"/>
              <a:t> the </a:t>
            </a:r>
            <a:r>
              <a:rPr lang="fr-FR" dirty="0" err="1"/>
              <a:t>average</a:t>
            </a:r>
            <a:r>
              <a:rPr lang="fr-FR" dirty="0"/>
              <a:t>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30mins in a </a:t>
            </a:r>
            <a:r>
              <a:rPr lang="fr-FR" dirty="0" err="1"/>
              <a:t>text</a:t>
            </a:r>
            <a:r>
              <a:rPr lang="fr-FR" dirty="0"/>
              <a:t> file </a:t>
            </a:r>
          </a:p>
        </p:txBody>
      </p:sp>
    </p:spTree>
    <p:extLst>
      <p:ext uri="{BB962C8B-B14F-4D97-AF65-F5344CB8AC3E}">
        <p14:creationId xmlns:p14="http://schemas.microsoft.com/office/powerpoint/2010/main" val="948523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6418" y="873963"/>
            <a:ext cx="2481734" cy="896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b="1" u="sng" dirty="0" err="1">
                <a:solidFill>
                  <a:srgbClr val="00B050"/>
                </a:solidFill>
              </a:rPr>
              <a:t>Brightness</a:t>
            </a:r>
            <a:r>
              <a:rPr lang="fr-FR" sz="2800" dirty="0">
                <a:solidFill>
                  <a:srgbClr val="00B050"/>
                </a:solidFill>
              </a:rPr>
              <a:t>	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7301"/>
          <a:stretch/>
        </p:blipFill>
        <p:spPr>
          <a:xfrm>
            <a:off x="244699" y="2140282"/>
            <a:ext cx="4061337" cy="23658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t="5219"/>
          <a:stretch/>
        </p:blipFill>
        <p:spPr>
          <a:xfrm>
            <a:off x="4572001" y="970450"/>
            <a:ext cx="7109172" cy="529786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44699" y="4506146"/>
            <a:ext cx="406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Light </a:t>
            </a:r>
            <a:r>
              <a:rPr lang="fr-FR" dirty="0" err="1"/>
              <a:t>sensor</a:t>
            </a:r>
            <a:r>
              <a:rPr lang="fr-FR" dirty="0"/>
              <a:t> module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572001" y="6268310"/>
            <a:ext cx="710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Brightness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Python code</a:t>
            </a:r>
          </a:p>
        </p:txBody>
      </p:sp>
    </p:spTree>
    <p:extLst>
      <p:ext uri="{BB962C8B-B14F-4D97-AF65-F5344CB8AC3E}">
        <p14:creationId xmlns:p14="http://schemas.microsoft.com/office/powerpoint/2010/main" val="79789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140507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Image Recognition - </a:t>
            </a:r>
            <a:r>
              <a:rPr lang="fr-FR" b="1" u="sng" dirty="0" err="1">
                <a:solidFill>
                  <a:schemeClr val="tx1"/>
                </a:solidFill>
              </a:rPr>
              <a:t>OpenCV</a:t>
            </a:r>
            <a:endParaRPr lang="fr-FR" b="1" u="sng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5" y="1110957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>
                <a:solidFill>
                  <a:srgbClr val="00B050"/>
                </a:solidFill>
              </a:rPr>
              <a:t>Contours</a:t>
            </a:r>
          </a:p>
        </p:txBody>
      </p:sp>
      <p:pic>
        <p:nvPicPr>
          <p:cNvPr id="5" name="Image 4" descr="Une image contenant intérieur, nageant, assis, ordinateur&#10;&#10;Description générée automatiquement">
            <a:extLst>
              <a:ext uri="{FF2B5EF4-FFF2-40B4-BE49-F238E27FC236}">
                <a16:creationId xmlns:a16="http://schemas.microsoft.com/office/drawing/2014/main" id="{C1BC487E-3C77-4110-B448-72A05EB1F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32" y="1688292"/>
            <a:ext cx="6919088" cy="43190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90E8997-11B4-4E1A-A094-82DEFA9836D9}"/>
              </a:ext>
            </a:extLst>
          </p:cNvPr>
          <p:cNvSpPr txBox="1"/>
          <p:nvPr/>
        </p:nvSpPr>
        <p:spPr>
          <a:xfrm>
            <a:off x="2536090" y="6007350"/>
            <a:ext cx="710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OpenCv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of contours</a:t>
            </a:r>
          </a:p>
        </p:txBody>
      </p:sp>
    </p:spTree>
    <p:extLst>
      <p:ext uri="{BB962C8B-B14F-4D97-AF65-F5344CB8AC3E}">
        <p14:creationId xmlns:p14="http://schemas.microsoft.com/office/powerpoint/2010/main" val="24545441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687</TotalTime>
  <Words>377</Words>
  <Application>Microsoft Office PowerPoint</Application>
  <PresentationFormat>Grand écran</PresentationFormat>
  <Paragraphs>112</Paragraphs>
  <Slides>16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Arial Narrow</vt:lpstr>
      <vt:lpstr>Calibri</vt:lpstr>
      <vt:lpstr>Calisto MT</vt:lpstr>
      <vt:lpstr>Wingdings 2</vt:lpstr>
      <vt:lpstr>Ardoise</vt:lpstr>
      <vt:lpstr>4th Year IoT Project Aquarium Monitoring System: HCFF </vt:lpstr>
      <vt:lpstr>Introduction and context</vt:lpstr>
      <vt:lpstr>Introduction and context</vt:lpstr>
      <vt:lpstr>Completed work - Hardware</vt:lpstr>
      <vt:lpstr>Completed work - Hardware</vt:lpstr>
      <vt:lpstr>Completed work - Hardware</vt:lpstr>
      <vt:lpstr>Completed work - Hardware</vt:lpstr>
      <vt:lpstr>Completed work - Hardware</vt:lpstr>
      <vt:lpstr>Completed work - Image Recognition - OpenCV</vt:lpstr>
      <vt:lpstr>Completed work - Image Recognition</vt:lpstr>
      <vt:lpstr>Completed work - Android App</vt:lpstr>
      <vt:lpstr>Completed work - Android App</vt:lpstr>
      <vt:lpstr>Completed work - Android App</vt:lpstr>
      <vt:lpstr>Project perspective</vt:lpstr>
      <vt:lpstr>Project perspective</vt:lpstr>
      <vt:lpstr>Thanks for listening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4th Year IoT Project Aquarium Monitoring System: HCFF</dc:title>
  <dc:creator>Olivier</dc:creator>
  <cp:lastModifiedBy>Nicolas Rigaudy</cp:lastModifiedBy>
  <cp:revision>44</cp:revision>
  <dcterms:created xsi:type="dcterms:W3CDTF">2020-06-19T12:52:28Z</dcterms:created>
  <dcterms:modified xsi:type="dcterms:W3CDTF">2020-06-30T18:08:30Z</dcterms:modified>
</cp:coreProperties>
</file>